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80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331"/>
    <a:srgbClr val="36A9E1"/>
    <a:srgbClr val="63C3D1"/>
    <a:srgbClr val="023E88"/>
    <a:srgbClr val="F03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6992" autoAdjust="0"/>
  </p:normalViewPr>
  <p:slideViewPr>
    <p:cSldViewPr snapToGrid="0" showGuides="1">
      <p:cViewPr varScale="1">
        <p:scale>
          <a:sx n="120" d="100"/>
          <a:sy n="120" d="100"/>
        </p:scale>
        <p:origin x="3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3" d="100"/>
          <a:sy n="103" d="100"/>
        </p:scale>
        <p:origin x="4680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FF722-B2B9-4EFE-9BCA-28D36ECA0708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9626-EE9D-4B0C-AF2B-2A9F92DBAE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148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0142-751F-49DC-9682-7AE14D69150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56449-8D3D-4F0F-BD79-E555B93EF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86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2119952"/>
            <a:ext cx="12192000" cy="3430138"/>
          </a:xfrm>
          <a:prstGeom prst="rect">
            <a:avLst/>
          </a:prstGeom>
          <a:solidFill>
            <a:srgbClr val="36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03663" y="3670416"/>
            <a:ext cx="9144000" cy="1655762"/>
          </a:xfrm>
        </p:spPr>
        <p:txBody>
          <a:bodyPr/>
          <a:lstStyle>
            <a:lvl1pPr marL="0" indent="0" algn="l">
              <a:buNone/>
              <a:defRPr sz="18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dirty="0"/>
              <a:t>Jméno</a:t>
            </a:r>
          </a:p>
        </p:txBody>
      </p:sp>
      <p:sp>
        <p:nvSpPr>
          <p:cNvPr id="11" name="Nadpis 10"/>
          <p:cNvSpPr>
            <a:spLocks noGrp="1"/>
          </p:cNvSpPr>
          <p:nvPr>
            <p:ph type="title" hasCustomPrompt="1"/>
          </p:nvPr>
        </p:nvSpPr>
        <p:spPr>
          <a:xfrm>
            <a:off x="503663" y="2294921"/>
            <a:ext cx="9144000" cy="1325563"/>
          </a:xfrm>
        </p:spPr>
        <p:txBody>
          <a:bodyPr>
            <a:noAutofit/>
          </a:bodyPr>
          <a:lstStyle>
            <a:lvl1pPr>
              <a:defRPr sz="5300" b="1" spc="170" baseline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18" y="698699"/>
            <a:ext cx="818599" cy="818599"/>
          </a:xfrm>
          <a:prstGeom prst="rect">
            <a:avLst/>
          </a:prstGeom>
        </p:spPr>
      </p:pic>
      <p:sp>
        <p:nvSpPr>
          <p:cNvPr id="10" name="Obdélník 9"/>
          <p:cNvSpPr/>
          <p:nvPr userDrawn="1"/>
        </p:nvSpPr>
        <p:spPr>
          <a:xfrm>
            <a:off x="1511291" y="7947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None/>
            </a:pPr>
            <a:r>
              <a:rPr lang="cs-CZ" sz="12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Projekt PERUN / SS02030040 je</a:t>
            </a:r>
            <a:r>
              <a:rPr lang="cs-CZ" sz="1200" baseline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spolufinancován </a:t>
            </a:r>
            <a:br>
              <a:rPr lang="cs-CZ" sz="1200" baseline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200" baseline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státní podporou Technologické agentury ČR </a:t>
            </a:r>
            <a:br>
              <a:rPr lang="cs-CZ" sz="1200" baseline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200" baseline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rámci Programu Prostředí pro život</a:t>
            </a:r>
            <a:endParaRPr lang="cs-CZ" sz="1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4" y="6120067"/>
            <a:ext cx="1364777" cy="5072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734" y="6119769"/>
            <a:ext cx="639609" cy="55901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18" y="6052377"/>
            <a:ext cx="2346674" cy="72531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75" y="6100309"/>
            <a:ext cx="1110091" cy="59793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058" y="6121818"/>
            <a:ext cx="451181" cy="500223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11" y="6064682"/>
            <a:ext cx="1350158" cy="585170"/>
          </a:xfrm>
          <a:prstGeom prst="rect">
            <a:avLst/>
          </a:prstGeom>
        </p:spPr>
      </p:pic>
      <p:pic>
        <p:nvPicPr>
          <p:cNvPr id="21" name="Obrázek 20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85" y="313402"/>
            <a:ext cx="3234422" cy="1304263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60" y="6174841"/>
            <a:ext cx="1552074" cy="44886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28" y="6052377"/>
            <a:ext cx="1708102" cy="66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2318" y="1268620"/>
            <a:ext cx="10515600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Aft>
                <a:spcPts val="3300"/>
              </a:spcAft>
              <a:buNone/>
              <a:defRPr sz="180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  <a:lvl2pPr marL="177800" indent="-177800">
              <a:spcAft>
                <a:spcPts val="570"/>
              </a:spcAft>
              <a:buFont typeface="Times New Roman" panose="02020603050405020304" pitchFamily="18" charset="0"/>
              <a:buChar char="‒"/>
              <a:defRPr sz="200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cs-CZ" dirty="0"/>
              <a:t>Sem zadejte text</a:t>
            </a:r>
          </a:p>
          <a:p>
            <a:pPr lvl="1"/>
            <a:r>
              <a:rPr lang="cs-CZ" dirty="0"/>
              <a:t>Věcného vytvořené pamětní</a:t>
            </a:r>
          </a:p>
          <a:p>
            <a:pPr lvl="1"/>
            <a:r>
              <a:rPr lang="cs-CZ" dirty="0"/>
              <a:t>Co význam lhůty připadá</a:t>
            </a:r>
          </a:p>
        </p:txBody>
      </p:sp>
      <p:sp>
        <p:nvSpPr>
          <p:cNvPr id="10" name="Nadpis 3"/>
          <p:cNvSpPr>
            <a:spLocks noGrp="1"/>
          </p:cNvSpPr>
          <p:nvPr>
            <p:ph type="title"/>
          </p:nvPr>
        </p:nvSpPr>
        <p:spPr>
          <a:xfrm>
            <a:off x="542318" y="387580"/>
            <a:ext cx="10515600" cy="856929"/>
          </a:xfrm>
        </p:spPr>
        <p:txBody>
          <a:bodyPr/>
          <a:lstStyle>
            <a:lvl1pPr>
              <a:defRPr b="1" baseline="0">
                <a:solidFill>
                  <a:srgbClr val="36A9E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5" name="Obrázek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952" y="6131379"/>
            <a:ext cx="1217605" cy="49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7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Pr>
        <a:solidFill>
          <a:srgbClr val="36A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2318" y="1268620"/>
            <a:ext cx="10515600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Aft>
                <a:spcPts val="3300"/>
              </a:spcAft>
              <a:buNone/>
              <a:defRPr sz="2000" baseline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 marL="177800" indent="-177800">
              <a:spcAft>
                <a:spcPts val="570"/>
              </a:spcAft>
              <a:buFont typeface="Times New Roman" panose="02020603050405020304" pitchFamily="18" charset="0"/>
              <a:buChar char="‒"/>
              <a:defRPr sz="20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cs-CZ" dirty="0"/>
              <a:t>Sem zadejte text</a:t>
            </a:r>
          </a:p>
          <a:p>
            <a:pPr lvl="1"/>
            <a:r>
              <a:rPr lang="cs-CZ" dirty="0"/>
              <a:t>Věcného vytvořené pamětní</a:t>
            </a:r>
          </a:p>
          <a:p>
            <a:pPr lvl="1"/>
            <a:r>
              <a:rPr lang="cs-CZ" dirty="0"/>
              <a:t>Co význam lhůty připadá</a:t>
            </a:r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542318" y="387580"/>
            <a:ext cx="10515600" cy="856929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952" y="6131379"/>
            <a:ext cx="1255241" cy="45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9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2119952"/>
            <a:ext cx="12192000" cy="3430138"/>
          </a:xfrm>
          <a:prstGeom prst="rect">
            <a:avLst/>
          </a:prstGeom>
          <a:solidFill>
            <a:srgbClr val="36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79682" y="2226686"/>
            <a:ext cx="8229314" cy="1325563"/>
          </a:xfrm>
        </p:spPr>
        <p:txBody>
          <a:bodyPr>
            <a:normAutofit/>
          </a:bodyPr>
          <a:lstStyle>
            <a:lvl1pPr>
              <a:defRPr sz="4000" b="1" spc="5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cs-CZ" dirty="0"/>
              <a:t>Děkuji za pozornost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579683" y="3642823"/>
            <a:ext cx="8229313" cy="1197279"/>
          </a:xfrm>
        </p:spPr>
        <p:txBody>
          <a:bodyPr>
            <a:normAutofit/>
          </a:bodyPr>
          <a:lstStyle>
            <a:lvl1pPr marL="0" indent="0">
              <a:buNone/>
              <a:defRPr sz="1800" b="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defRPr>
            </a:lvl1pPr>
          </a:lstStyle>
          <a:p>
            <a:pPr lvl="0"/>
            <a:r>
              <a:rPr lang="cs-CZ" dirty="0"/>
              <a:t>Jméno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515399" y="4878829"/>
            <a:ext cx="2520854" cy="368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0" dirty="0">
                <a:solidFill>
                  <a:schemeClr val="bg1"/>
                </a:solidFill>
                <a:latin typeface="+mj-lt"/>
              </a:rPr>
              <a:t>perun-klima.cz</a:t>
            </a:r>
          </a:p>
        </p:txBody>
      </p:sp>
      <p:pic>
        <p:nvPicPr>
          <p:cNvPr id="6" name="Obrázek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952" y="6131379"/>
            <a:ext cx="1217605" cy="49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10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E4472-466E-4052-B589-E1E111A72CE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CFF1-F1D0-4020-8A00-0494ED639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81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6" r:id="rId4"/>
    <p:sldLayoutId id="214748366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13.jpe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885826"/>
              </p:ext>
            </p:extLst>
          </p:nvPr>
        </p:nvGraphicFramePr>
        <p:xfrm>
          <a:off x="590549" y="4449726"/>
          <a:ext cx="11010900" cy="147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247">
                  <a:extLst>
                    <a:ext uri="{9D8B030D-6E8A-4147-A177-3AD203B41FA5}">
                      <a16:colId xmlns:a16="http://schemas.microsoft.com/office/drawing/2014/main" val="2683233439"/>
                    </a:ext>
                  </a:extLst>
                </a:gridCol>
                <a:gridCol w="5576353">
                  <a:extLst>
                    <a:ext uri="{9D8B030D-6E8A-4147-A177-3AD203B41FA5}">
                      <a16:colId xmlns:a16="http://schemas.microsoft.com/office/drawing/2014/main" val="3979437632"/>
                    </a:ext>
                  </a:extLst>
                </a:gridCol>
                <a:gridCol w="3670300">
                  <a:extLst>
                    <a:ext uri="{9D8B030D-6E8A-4147-A177-3AD203B41FA5}">
                      <a16:colId xmlns:a16="http://schemas.microsoft.com/office/drawing/2014/main" val="3071332518"/>
                    </a:ext>
                  </a:extLst>
                </a:gridCol>
              </a:tblGrid>
              <a:tr h="36813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Riziko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Definice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Limitní hodnota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0217388"/>
                  </a:ext>
                </a:extLst>
              </a:tr>
              <a:tr h="36813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Sucho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Denní maximální teplota ve vegetačním období duben-říjen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Průměr nad 21 °C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250573"/>
                  </a:ext>
                </a:extLst>
              </a:tr>
              <a:tr h="368138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dní bez srážek (SRA=0) při TMI &gt; 5°C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 dní / rok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394605"/>
                  </a:ext>
                </a:extLst>
              </a:tr>
              <a:tr h="36813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Přívalové deště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dní v roce s denními srážkami ≥ 20 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dní / rok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153646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689273" y="3592797"/>
            <a:ext cx="4813447" cy="856929"/>
          </a:xfrm>
        </p:spPr>
        <p:txBody>
          <a:bodyPr>
            <a:normAutofit/>
          </a:bodyPr>
          <a:lstStyle/>
          <a:p>
            <a:pPr algn="ctr"/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Limity pro vybrané kategorie rizika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1B056BA-D8A1-9585-E1CB-F29C87AA4D28}"/>
              </a:ext>
            </a:extLst>
          </p:cNvPr>
          <p:cNvSpPr txBox="1"/>
          <p:nvPr/>
        </p:nvSpPr>
        <p:spPr>
          <a:xfrm>
            <a:off x="1044669" y="3367445"/>
            <a:ext cx="101026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Rajonizace kategorií vybraných hydrometeorologických rizik - </a:t>
            </a:r>
            <a:r>
              <a:rPr lang="cs-CZ" sz="1600" b="1" dirty="0" err="1">
                <a:solidFill>
                  <a:schemeClr val="accent1">
                    <a:lumMod val="50000"/>
                  </a:schemeClr>
                </a:solidFill>
              </a:rPr>
              <a:t>bias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 korigovaná data (SSP5-8.5)</a:t>
            </a:r>
          </a:p>
          <a:p>
            <a:pPr algn="ctr"/>
            <a:endParaRPr lang="cs-CZ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014E77F-C7D7-AC4C-30BE-7533C294E4AF}"/>
              </a:ext>
            </a:extLst>
          </p:cNvPr>
          <p:cNvSpPr txBox="1"/>
          <p:nvPr/>
        </p:nvSpPr>
        <p:spPr>
          <a:xfrm>
            <a:off x="3579403" y="1070252"/>
            <a:ext cx="50331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</a:rPr>
              <a:t>VODNÍ TOKY 2023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37CED9C-4D22-6295-7C5D-168EAB0FB3D3}"/>
              </a:ext>
            </a:extLst>
          </p:cNvPr>
          <p:cNvSpPr txBox="1"/>
          <p:nvPr/>
        </p:nvSpPr>
        <p:spPr>
          <a:xfrm>
            <a:off x="3051544" y="1892595"/>
            <a:ext cx="626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Hradec Králové 21.11.2023</a:t>
            </a:r>
          </a:p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Mark Rieder</a:t>
            </a:r>
          </a:p>
        </p:txBody>
      </p:sp>
      <p:pic>
        <p:nvPicPr>
          <p:cNvPr id="10" name="Obrázek 9" descr="Obsah obrázku Písmo, text, logo, Grafika&#10;&#10;Popis byl vytvořen automaticky">
            <a:extLst>
              <a:ext uri="{FF2B5EF4-FFF2-40B4-BE49-F238E27FC236}">
                <a16:creationId xmlns:a16="http://schemas.microsoft.com/office/drawing/2014/main" id="{1D66DC63-E934-4820-7052-2712934C1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0189" cy="151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6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Obráze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192" y="4631286"/>
            <a:ext cx="1941115" cy="1372497"/>
          </a:xfrm>
          <a:prstGeom prst="rect">
            <a:avLst/>
          </a:prstGeom>
        </p:spPr>
      </p:pic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2714599" y="353601"/>
            <a:ext cx="8908312" cy="53062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Sucho x Přívalový déšť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45939" y="1592116"/>
            <a:ext cx="1261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>
                <a:solidFill>
                  <a:schemeClr val="accent1">
                    <a:lumMod val="50000"/>
                  </a:schemeClr>
                </a:solidFill>
              </a:rPr>
              <a:t>Avg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400" b="1" dirty="0" err="1">
                <a:solidFill>
                  <a:schemeClr val="accent1">
                    <a:lumMod val="50000"/>
                  </a:schemeClr>
                </a:solidFill>
              </a:rPr>
              <a:t>Tmax</a:t>
            </a:r>
            <a:r>
              <a:rPr lang="cs-CZ" sz="1400" b="1" baseline="-25000" dirty="0" err="1">
                <a:solidFill>
                  <a:schemeClr val="accent1">
                    <a:lumMod val="50000"/>
                  </a:schemeClr>
                </a:solidFill>
              </a:rPr>
              <a:t>IV</a:t>
            </a:r>
            <a:r>
              <a:rPr lang="cs-CZ" sz="1400" b="1" baseline="-25000" dirty="0">
                <a:solidFill>
                  <a:schemeClr val="accent1">
                    <a:lumMod val="50000"/>
                  </a:schemeClr>
                </a:solidFill>
              </a:rPr>
              <a:t>-X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21 °C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22993" y="3420916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˚C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, SRA=0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dní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60530" y="5055924"/>
            <a:ext cx="1346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>
                <a:solidFill>
                  <a:schemeClr val="accent1">
                    <a:lumMod val="50000"/>
                  </a:schemeClr>
                </a:solidFill>
              </a:rPr>
              <a:t>SRAd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&gt;20 mm</a:t>
            </a:r>
          </a:p>
          <a:p>
            <a:pPr algn="ctr"/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6 dní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192" y="1318904"/>
            <a:ext cx="1941115" cy="1372497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212" y="1318904"/>
            <a:ext cx="1941115" cy="1372497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707" y="1309825"/>
            <a:ext cx="1941115" cy="1372497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02" y="1309826"/>
            <a:ext cx="1941115" cy="1372497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697" y="1318904"/>
            <a:ext cx="1941115" cy="1372497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822" y="2922521"/>
            <a:ext cx="1941115" cy="1372497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696" y="2922521"/>
            <a:ext cx="1941115" cy="1372497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191" y="2922521"/>
            <a:ext cx="1941115" cy="1372497"/>
          </a:xfrm>
          <a:prstGeom prst="rect">
            <a:avLst/>
          </a:prstGeom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212" y="2922521"/>
            <a:ext cx="1941115" cy="1372497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327" y="2922521"/>
            <a:ext cx="1941115" cy="1372497"/>
          </a:xfrm>
          <a:prstGeom prst="rect">
            <a:avLst/>
          </a:prstGeom>
        </p:spPr>
      </p:pic>
      <p:pic>
        <p:nvPicPr>
          <p:cNvPr id="35" name="Obrázek 3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212" y="4631287"/>
            <a:ext cx="1941115" cy="1372497"/>
          </a:xfrm>
          <a:prstGeom prst="rect">
            <a:avLst/>
          </a:prstGeom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706" y="4663560"/>
            <a:ext cx="1941115" cy="1372497"/>
          </a:xfrm>
          <a:prstGeom prst="rect">
            <a:avLst/>
          </a:prstGeom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198" y="4663560"/>
            <a:ext cx="1941115" cy="1372497"/>
          </a:xfrm>
          <a:prstGeom prst="rect">
            <a:avLst/>
          </a:prstGeom>
        </p:spPr>
      </p:pic>
      <p:pic>
        <p:nvPicPr>
          <p:cNvPr id="38" name="Obrázek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695" y="4663560"/>
            <a:ext cx="1941115" cy="1372497"/>
          </a:xfrm>
          <a:prstGeom prst="rect">
            <a:avLst/>
          </a:prstGeom>
        </p:spPr>
      </p:pic>
      <p:pic>
        <p:nvPicPr>
          <p:cNvPr id="7" name="Obrázek 6" descr="Obsah obrázku Písmo, text, logo, Grafika&#10;&#10;Popis byl vytvořen automaticky">
            <a:extLst>
              <a:ext uri="{FF2B5EF4-FFF2-40B4-BE49-F238E27FC236}">
                <a16:creationId xmlns:a16="http://schemas.microsoft.com/office/drawing/2014/main" id="{27B68E0D-CE3A-2A48-F70B-2096D73BEE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20"/>
            <a:ext cx="2850189" cy="1516301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1988288" y="898945"/>
            <a:ext cx="10037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          1991–2020                       2021–2040                      2041–2060                      2061–2080                     2081–2100</a:t>
            </a:r>
          </a:p>
        </p:txBody>
      </p:sp>
      <p:graphicFrame>
        <p:nvGraphicFramePr>
          <p:cNvPr id="8" name="Zástupný symbol pro obsah 3">
            <a:extLst>
              <a:ext uri="{FF2B5EF4-FFF2-40B4-BE49-F238E27FC236}">
                <a16:creationId xmlns:a16="http://schemas.microsoft.com/office/drawing/2014/main" id="{A14F900A-67C2-9718-213C-8104EA7E1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6797"/>
              </p:ext>
            </p:extLst>
          </p:nvPr>
        </p:nvGraphicFramePr>
        <p:xfrm>
          <a:off x="2258903" y="6039479"/>
          <a:ext cx="785890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212">
                  <a:extLst>
                    <a:ext uri="{9D8B030D-6E8A-4147-A177-3AD203B41FA5}">
                      <a16:colId xmlns:a16="http://schemas.microsoft.com/office/drawing/2014/main" val="2683233439"/>
                    </a:ext>
                  </a:extLst>
                </a:gridCol>
                <a:gridCol w="3980060">
                  <a:extLst>
                    <a:ext uri="{9D8B030D-6E8A-4147-A177-3AD203B41FA5}">
                      <a16:colId xmlns:a16="http://schemas.microsoft.com/office/drawing/2014/main" val="3979437632"/>
                    </a:ext>
                  </a:extLst>
                </a:gridCol>
                <a:gridCol w="2619635">
                  <a:extLst>
                    <a:ext uri="{9D8B030D-6E8A-4147-A177-3AD203B41FA5}">
                      <a16:colId xmlns:a16="http://schemas.microsoft.com/office/drawing/2014/main" val="3071332518"/>
                    </a:ext>
                  </a:extLst>
                </a:gridCol>
              </a:tblGrid>
              <a:tr h="121442">
                <a:tc>
                  <a:txBody>
                    <a:bodyPr/>
                    <a:lstStyle/>
                    <a:p>
                      <a:pPr algn="ctr"/>
                      <a:r>
                        <a:rPr lang="cs-CZ" sz="600" dirty="0"/>
                        <a:t>Riziko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600" dirty="0"/>
                        <a:t>Definice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600" dirty="0"/>
                        <a:t>Limitní hodnota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0217388"/>
                  </a:ext>
                </a:extLst>
              </a:tr>
              <a:tr h="121442">
                <a:tc>
                  <a:txBody>
                    <a:bodyPr/>
                    <a:lstStyle/>
                    <a:p>
                      <a:pPr algn="ctr"/>
                      <a:r>
                        <a:rPr lang="cs-CZ" sz="600" dirty="0"/>
                        <a:t>Sucho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600" dirty="0"/>
                        <a:t>Denní maximální teplota ve vegetačním období duben-říjen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600" dirty="0"/>
                        <a:t>Průměr nad 21 °C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250573"/>
                  </a:ext>
                </a:extLst>
              </a:tr>
              <a:tr h="121442">
                <a:tc>
                  <a:txBody>
                    <a:bodyPr/>
                    <a:lstStyle/>
                    <a:p>
                      <a:pPr algn="ctr"/>
                      <a:endParaRPr lang="cs-CZ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600" dirty="0"/>
                        <a:t>Počet dní bez srážek (SRA=0) při TMI &gt; 5°C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600" dirty="0"/>
                        <a:t>100 dní / rok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394605"/>
                  </a:ext>
                </a:extLst>
              </a:tr>
              <a:tr h="121442">
                <a:tc>
                  <a:txBody>
                    <a:bodyPr/>
                    <a:lstStyle/>
                    <a:p>
                      <a:pPr algn="ctr"/>
                      <a:r>
                        <a:rPr lang="cs-CZ" sz="600" dirty="0"/>
                        <a:t>Přívalové deště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600" dirty="0"/>
                        <a:t>Počet dní v roce s denními srážkami ≥ 20 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600" dirty="0"/>
                        <a:t>6 dní / rok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153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731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.pptx" id="{2E59F4EE-3FC2-45CA-9C1A-72C156A39A0F}" vid="{72B78065-58E1-4ECC-BBC6-C79A1A462F0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PERUN-Prezentace-2</Template>
  <TotalTime>1991</TotalTime>
  <Words>163</Words>
  <Application>Microsoft Macintosh PowerPoint</Application>
  <PresentationFormat>Širokoúhlá obrazovka</PresentationFormat>
  <Paragraphs>35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Motiv Office</vt:lpstr>
      <vt:lpstr>Limity pro vybrané kategorie rizika</vt:lpstr>
      <vt:lpstr>Sucho x Přívalový déšť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TOLASZ, RNDr. Ph.D.</dc:creator>
  <cp:lastModifiedBy>Mark Rieder</cp:lastModifiedBy>
  <cp:revision>100</cp:revision>
  <dcterms:created xsi:type="dcterms:W3CDTF">2021-08-31T05:27:57Z</dcterms:created>
  <dcterms:modified xsi:type="dcterms:W3CDTF">2023-11-20T19:28:14Z</dcterms:modified>
</cp:coreProperties>
</file>