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5" r:id="rId2"/>
    <p:sldId id="280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3331"/>
    <a:srgbClr val="36A9E1"/>
    <a:srgbClr val="63C3D1"/>
    <a:srgbClr val="023E88"/>
    <a:srgbClr val="F037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6992" autoAdjust="0"/>
  </p:normalViewPr>
  <p:slideViewPr>
    <p:cSldViewPr snapToGrid="0" showGuides="1">
      <p:cViewPr varScale="1">
        <p:scale>
          <a:sx n="120" d="100"/>
          <a:sy n="120" d="100"/>
        </p:scale>
        <p:origin x="392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03" d="100"/>
          <a:sy n="103" d="100"/>
        </p:scale>
        <p:origin x="4680" y="4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FF722-B2B9-4EFE-9BCA-28D36ECA0708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8C9626-EE9D-4B0C-AF2B-2A9F92DBAE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1485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D30142-751F-49DC-9682-7AE14D69150D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A56449-8D3D-4F0F-BD79-E555B93EF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865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>
          <a:xfrm>
            <a:off x="0" y="2119952"/>
            <a:ext cx="12192000" cy="3430138"/>
          </a:xfrm>
          <a:prstGeom prst="rect">
            <a:avLst/>
          </a:prstGeom>
          <a:solidFill>
            <a:srgbClr val="36A9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503663" y="3670416"/>
            <a:ext cx="9144000" cy="1655762"/>
          </a:xfrm>
        </p:spPr>
        <p:txBody>
          <a:bodyPr/>
          <a:lstStyle>
            <a:lvl1pPr marL="0" indent="0" algn="l">
              <a:buNone/>
              <a:defRPr sz="180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dirty="0"/>
              <a:t>Jméno</a:t>
            </a:r>
          </a:p>
        </p:txBody>
      </p:sp>
      <p:sp>
        <p:nvSpPr>
          <p:cNvPr id="11" name="Nadpis 10"/>
          <p:cNvSpPr>
            <a:spLocks noGrp="1"/>
          </p:cNvSpPr>
          <p:nvPr>
            <p:ph type="title" hasCustomPrompt="1"/>
          </p:nvPr>
        </p:nvSpPr>
        <p:spPr>
          <a:xfrm>
            <a:off x="503663" y="2294921"/>
            <a:ext cx="9144000" cy="1325563"/>
          </a:xfrm>
        </p:spPr>
        <p:txBody>
          <a:bodyPr>
            <a:noAutofit/>
          </a:bodyPr>
          <a:lstStyle>
            <a:lvl1pPr>
              <a:defRPr sz="5300" b="1" spc="170" baseline="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Název prezentace</a:t>
            </a:r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18" y="698699"/>
            <a:ext cx="818599" cy="818599"/>
          </a:xfrm>
          <a:prstGeom prst="rect">
            <a:avLst/>
          </a:prstGeom>
        </p:spPr>
      </p:pic>
      <p:sp>
        <p:nvSpPr>
          <p:cNvPr id="10" name="Obdélník 9"/>
          <p:cNvSpPr/>
          <p:nvPr userDrawn="1"/>
        </p:nvSpPr>
        <p:spPr>
          <a:xfrm>
            <a:off x="1511291" y="79479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0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Times New Roman" panose="02020603050405020304" pitchFamily="18" charset="0"/>
              <a:buNone/>
            </a:pPr>
            <a:r>
              <a:rPr lang="cs-CZ" sz="12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Projekt PERUN / SS02030040 je</a:t>
            </a:r>
            <a:r>
              <a:rPr lang="cs-CZ" sz="1200" baseline="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spolufinancován </a:t>
            </a:r>
            <a:br>
              <a:rPr lang="cs-CZ" sz="1200" baseline="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200" baseline="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 státní podporou Technologické agentury ČR </a:t>
            </a:r>
            <a:br>
              <a:rPr lang="cs-CZ" sz="1200" baseline="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200" baseline="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rámci Programu Prostředí pro život</a:t>
            </a:r>
            <a:endParaRPr lang="cs-CZ" sz="12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44" y="6120067"/>
            <a:ext cx="1364777" cy="507201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734" y="6119769"/>
            <a:ext cx="639609" cy="559010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418" y="6052377"/>
            <a:ext cx="2346674" cy="725315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175" y="6100309"/>
            <a:ext cx="1110091" cy="597930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1058" y="6121818"/>
            <a:ext cx="451181" cy="500223"/>
          </a:xfrm>
          <a:prstGeom prst="rect">
            <a:avLst/>
          </a:prstGeom>
        </p:spPr>
      </p:pic>
      <p:pic>
        <p:nvPicPr>
          <p:cNvPr id="19" name="Obrázek 18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011" y="6064682"/>
            <a:ext cx="1350158" cy="585170"/>
          </a:xfrm>
          <a:prstGeom prst="rect">
            <a:avLst/>
          </a:prstGeom>
        </p:spPr>
      </p:pic>
      <p:pic>
        <p:nvPicPr>
          <p:cNvPr id="21" name="Obrázek 20"/>
          <p:cNvPicPr/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385" y="313402"/>
            <a:ext cx="3234422" cy="1304263"/>
          </a:xfrm>
          <a:prstGeom prst="rect">
            <a:avLst/>
          </a:prstGeom>
        </p:spPr>
      </p:pic>
      <p:pic>
        <p:nvPicPr>
          <p:cNvPr id="22" name="Obrázek 21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160" y="6174841"/>
            <a:ext cx="1552074" cy="448866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2128" y="6052377"/>
            <a:ext cx="1708102" cy="661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11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2318" y="1268620"/>
            <a:ext cx="10515600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Aft>
                <a:spcPts val="3300"/>
              </a:spcAft>
              <a:buNone/>
              <a:defRPr sz="1800" baseline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defRPr>
            </a:lvl1pPr>
            <a:lvl2pPr marL="177800" indent="-177800">
              <a:spcAft>
                <a:spcPts val="570"/>
              </a:spcAft>
              <a:buFont typeface="Times New Roman" panose="02020603050405020304" pitchFamily="18" charset="0"/>
              <a:buChar char="‒"/>
              <a:defRPr sz="200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cs-CZ" dirty="0"/>
              <a:t>Sem zadejte text</a:t>
            </a:r>
          </a:p>
          <a:p>
            <a:pPr lvl="1"/>
            <a:r>
              <a:rPr lang="cs-CZ" dirty="0"/>
              <a:t>Věcného vytvořené pamětní</a:t>
            </a:r>
          </a:p>
          <a:p>
            <a:pPr lvl="1"/>
            <a:r>
              <a:rPr lang="cs-CZ" dirty="0"/>
              <a:t>Co význam lhůty připadá</a:t>
            </a:r>
          </a:p>
        </p:txBody>
      </p:sp>
      <p:sp>
        <p:nvSpPr>
          <p:cNvPr id="10" name="Nadpis 3"/>
          <p:cNvSpPr>
            <a:spLocks noGrp="1"/>
          </p:cNvSpPr>
          <p:nvPr>
            <p:ph type="title"/>
          </p:nvPr>
        </p:nvSpPr>
        <p:spPr>
          <a:xfrm>
            <a:off x="542318" y="387580"/>
            <a:ext cx="10515600" cy="856929"/>
          </a:xfrm>
        </p:spPr>
        <p:txBody>
          <a:bodyPr/>
          <a:lstStyle>
            <a:lvl1pPr>
              <a:defRPr b="1" baseline="0">
                <a:solidFill>
                  <a:srgbClr val="36A9E1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5" name="Obrázek 4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3952" y="6131379"/>
            <a:ext cx="1217605" cy="490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67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bg>
      <p:bgPr>
        <a:solidFill>
          <a:srgbClr val="36A9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2318" y="1268620"/>
            <a:ext cx="10515600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Aft>
                <a:spcPts val="3300"/>
              </a:spcAft>
              <a:buNone/>
              <a:defRPr sz="2000" baseline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defRPr>
            </a:lvl1pPr>
            <a:lvl2pPr marL="177800" indent="-177800">
              <a:spcAft>
                <a:spcPts val="570"/>
              </a:spcAft>
              <a:buFont typeface="Times New Roman" panose="02020603050405020304" pitchFamily="18" charset="0"/>
              <a:buChar char="‒"/>
              <a:defRPr sz="200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cs-CZ" dirty="0"/>
              <a:t>Sem zadejte text</a:t>
            </a:r>
          </a:p>
          <a:p>
            <a:pPr lvl="1"/>
            <a:r>
              <a:rPr lang="cs-CZ" dirty="0"/>
              <a:t>Věcného vytvořené pamětní</a:t>
            </a:r>
          </a:p>
          <a:p>
            <a:pPr lvl="1"/>
            <a:r>
              <a:rPr lang="cs-CZ" dirty="0"/>
              <a:t>Co význam lhůty připadá</a:t>
            </a:r>
          </a:p>
        </p:txBody>
      </p:sp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542318" y="387580"/>
            <a:ext cx="10515600" cy="856929"/>
          </a:xfrm>
        </p:spPr>
        <p:txBody>
          <a:bodyPr/>
          <a:lstStyle>
            <a:lvl1pPr>
              <a:defRPr b="1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3952" y="6131379"/>
            <a:ext cx="1255241" cy="452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393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2119952"/>
            <a:ext cx="12192000" cy="3430138"/>
          </a:xfrm>
          <a:prstGeom prst="rect">
            <a:avLst/>
          </a:prstGeom>
          <a:solidFill>
            <a:srgbClr val="36A9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79682" y="2226686"/>
            <a:ext cx="8229314" cy="1325563"/>
          </a:xfrm>
        </p:spPr>
        <p:txBody>
          <a:bodyPr>
            <a:normAutofit/>
          </a:bodyPr>
          <a:lstStyle>
            <a:lvl1pPr>
              <a:defRPr sz="4000" b="1" spc="50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cs-CZ" dirty="0"/>
              <a:t>Děkuji za pozornost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0" hasCustomPrompt="1"/>
          </p:nvPr>
        </p:nvSpPr>
        <p:spPr>
          <a:xfrm>
            <a:off x="579683" y="3642823"/>
            <a:ext cx="8229313" cy="1197279"/>
          </a:xfrm>
        </p:spPr>
        <p:txBody>
          <a:bodyPr>
            <a:normAutofit/>
          </a:bodyPr>
          <a:lstStyle>
            <a:lvl1pPr marL="0" indent="0">
              <a:buNone/>
              <a:defRPr sz="1800" b="0" i="1" baseline="0">
                <a:solidFill>
                  <a:schemeClr val="bg1"/>
                </a:solidFill>
                <a:latin typeface="+mj-lt"/>
                <a:cs typeface="Arial" panose="020B0604020202020204" pitchFamily="34" charset="0"/>
                <a:sym typeface="Wingdings" panose="05000000000000000000" pitchFamily="2" charset="2"/>
              </a:defRPr>
            </a:lvl1pPr>
          </a:lstStyle>
          <a:p>
            <a:pPr lvl="0"/>
            <a:r>
              <a:rPr lang="cs-CZ" dirty="0"/>
              <a:t>Jméno</a:t>
            </a:r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515399" y="4878829"/>
            <a:ext cx="2520854" cy="3687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i="0" dirty="0">
                <a:solidFill>
                  <a:schemeClr val="bg1"/>
                </a:solidFill>
                <a:latin typeface="+mj-lt"/>
              </a:rPr>
              <a:t>perun-klima.cz</a:t>
            </a:r>
          </a:p>
        </p:txBody>
      </p:sp>
      <p:pic>
        <p:nvPicPr>
          <p:cNvPr id="6" name="Obrázek 5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3952" y="6131379"/>
            <a:ext cx="1217605" cy="490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823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410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E4472-466E-4052-B589-E1E111A72CE1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2CFF1-F1D0-4020-8A00-0494ED639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819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7" r:id="rId3"/>
    <p:sldLayoutId id="2147483666" r:id="rId4"/>
    <p:sldLayoutId id="2147483668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openxmlformats.org/officeDocument/2006/relationships/image" Target="../media/image13.jpeg"/><Relationship Id="rId2" Type="http://schemas.openxmlformats.org/officeDocument/2006/relationships/image" Target="../media/image14.png"/><Relationship Id="rId16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0885826"/>
              </p:ext>
            </p:extLst>
          </p:nvPr>
        </p:nvGraphicFramePr>
        <p:xfrm>
          <a:off x="590549" y="4449726"/>
          <a:ext cx="11010900" cy="1472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247">
                  <a:extLst>
                    <a:ext uri="{9D8B030D-6E8A-4147-A177-3AD203B41FA5}">
                      <a16:colId xmlns:a16="http://schemas.microsoft.com/office/drawing/2014/main" val="2683233439"/>
                    </a:ext>
                  </a:extLst>
                </a:gridCol>
                <a:gridCol w="5576353">
                  <a:extLst>
                    <a:ext uri="{9D8B030D-6E8A-4147-A177-3AD203B41FA5}">
                      <a16:colId xmlns:a16="http://schemas.microsoft.com/office/drawing/2014/main" val="3979437632"/>
                    </a:ext>
                  </a:extLst>
                </a:gridCol>
                <a:gridCol w="3670300">
                  <a:extLst>
                    <a:ext uri="{9D8B030D-6E8A-4147-A177-3AD203B41FA5}">
                      <a16:colId xmlns:a16="http://schemas.microsoft.com/office/drawing/2014/main" val="3071332518"/>
                    </a:ext>
                  </a:extLst>
                </a:gridCol>
              </a:tblGrid>
              <a:tr h="368138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Riziko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Definice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Limitní hodnota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0217388"/>
                  </a:ext>
                </a:extLst>
              </a:tr>
              <a:tr h="368138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Sucho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Denní maximální teplota ve vegetačním období duben-říjen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Průměr nad 21 °C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6250573"/>
                  </a:ext>
                </a:extLst>
              </a:tr>
              <a:tr h="368138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dní bez srážek (SRA=0) při TMI &gt; 5°C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 dní / rok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1394605"/>
                  </a:ext>
                </a:extLst>
              </a:tr>
              <a:tr h="368138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Přívalové deště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dní v roce s denními srážkami ≥ 20 mm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 dní / rok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1153646"/>
                  </a:ext>
                </a:extLst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689273" y="3592797"/>
            <a:ext cx="4813447" cy="856929"/>
          </a:xfrm>
        </p:spPr>
        <p:txBody>
          <a:bodyPr>
            <a:normAutofit/>
          </a:bodyPr>
          <a:lstStyle/>
          <a:p>
            <a:pPr algn="ctr"/>
            <a:r>
              <a:rPr lang="cs-CZ" sz="1600" dirty="0">
                <a:solidFill>
                  <a:schemeClr val="accent1">
                    <a:lumMod val="50000"/>
                  </a:schemeClr>
                </a:solidFill>
              </a:rPr>
              <a:t>Limity pro vybrané kategorie rizika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1B056BA-D8A1-9585-E1CB-F29C87AA4D28}"/>
              </a:ext>
            </a:extLst>
          </p:cNvPr>
          <p:cNvSpPr txBox="1"/>
          <p:nvPr/>
        </p:nvSpPr>
        <p:spPr>
          <a:xfrm>
            <a:off x="1044669" y="3367445"/>
            <a:ext cx="1010265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600" b="1" dirty="0">
                <a:solidFill>
                  <a:schemeClr val="accent1">
                    <a:lumMod val="50000"/>
                  </a:schemeClr>
                </a:solidFill>
              </a:rPr>
              <a:t>Rajonizace kategorií vybraných hydrometeorologických rizik - </a:t>
            </a:r>
            <a:r>
              <a:rPr lang="cs-CZ" sz="1600" b="1" dirty="0" err="1">
                <a:solidFill>
                  <a:schemeClr val="accent1">
                    <a:lumMod val="50000"/>
                  </a:schemeClr>
                </a:solidFill>
              </a:rPr>
              <a:t>bias</a:t>
            </a:r>
            <a:r>
              <a:rPr lang="cs-CZ" sz="1600" b="1" dirty="0">
                <a:solidFill>
                  <a:schemeClr val="accent1">
                    <a:lumMod val="50000"/>
                  </a:schemeClr>
                </a:solidFill>
              </a:rPr>
              <a:t> korigovaná data (SSP5-8.5)</a:t>
            </a:r>
          </a:p>
          <a:p>
            <a:pPr algn="ctr"/>
            <a:endParaRPr lang="cs-CZ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014E77F-C7D7-AC4C-30BE-7533C294E4AF}"/>
              </a:ext>
            </a:extLst>
          </p:cNvPr>
          <p:cNvSpPr txBox="1"/>
          <p:nvPr/>
        </p:nvSpPr>
        <p:spPr>
          <a:xfrm>
            <a:off x="3579403" y="1070252"/>
            <a:ext cx="503318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</a:rPr>
              <a:t>VODNÍ TOKY 2023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37CED9C-4D22-6295-7C5D-168EAB0FB3D3}"/>
              </a:ext>
            </a:extLst>
          </p:cNvPr>
          <p:cNvSpPr txBox="1"/>
          <p:nvPr/>
        </p:nvSpPr>
        <p:spPr>
          <a:xfrm>
            <a:off x="3051544" y="1892595"/>
            <a:ext cx="62625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Hradec Králové 21.11.2023</a:t>
            </a:r>
          </a:p>
          <a:p>
            <a:pPr algn="ctr"/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Mark Rieder</a:t>
            </a:r>
          </a:p>
        </p:txBody>
      </p:sp>
      <p:pic>
        <p:nvPicPr>
          <p:cNvPr id="10" name="Obrázek 9" descr="Obsah obrázku Písmo, text, logo, Grafika&#10;&#10;Popis byl vytvořen automaticky">
            <a:extLst>
              <a:ext uri="{FF2B5EF4-FFF2-40B4-BE49-F238E27FC236}">
                <a16:creationId xmlns:a16="http://schemas.microsoft.com/office/drawing/2014/main" id="{1D66DC63-E934-4820-7052-2712934C16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50189" cy="1516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464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Obrázek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192" y="4631286"/>
            <a:ext cx="1941115" cy="1372497"/>
          </a:xfrm>
          <a:prstGeom prst="rect">
            <a:avLst/>
          </a:prstGeom>
        </p:spPr>
      </p:pic>
      <p:sp>
        <p:nvSpPr>
          <p:cNvPr id="4" name="Nadpis 2"/>
          <p:cNvSpPr>
            <a:spLocks noGrp="1"/>
          </p:cNvSpPr>
          <p:nvPr>
            <p:ph type="title"/>
          </p:nvPr>
        </p:nvSpPr>
        <p:spPr>
          <a:xfrm>
            <a:off x="2714599" y="353601"/>
            <a:ext cx="8908312" cy="530629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Sucho x Přívalový déšť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445939" y="1592116"/>
            <a:ext cx="12614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err="1">
                <a:solidFill>
                  <a:schemeClr val="accent1">
                    <a:lumMod val="50000"/>
                  </a:schemeClr>
                </a:solidFill>
              </a:rPr>
              <a:t>Avg</a:t>
            </a:r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1400" b="1" dirty="0" err="1">
                <a:solidFill>
                  <a:schemeClr val="accent1">
                    <a:lumMod val="50000"/>
                  </a:schemeClr>
                </a:solidFill>
              </a:rPr>
              <a:t>Tmax</a:t>
            </a:r>
            <a:r>
              <a:rPr lang="cs-CZ" sz="1400" b="1" baseline="-25000" dirty="0" err="1">
                <a:solidFill>
                  <a:schemeClr val="accent1">
                    <a:lumMod val="50000"/>
                  </a:schemeClr>
                </a:solidFill>
              </a:rPr>
              <a:t>IV</a:t>
            </a:r>
            <a:r>
              <a:rPr lang="cs-CZ" sz="1400" b="1" baseline="-25000" dirty="0">
                <a:solidFill>
                  <a:schemeClr val="accent1">
                    <a:lumMod val="50000"/>
                  </a:schemeClr>
                </a:solidFill>
              </a:rPr>
              <a:t>-X</a:t>
            </a:r>
            <a:endParaRPr lang="cs-CZ" sz="1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&gt;</a:t>
            </a:r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21 °C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222993" y="3420916"/>
            <a:ext cx="1688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min</a:t>
            </a:r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&gt;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5</a:t>
            </a:r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˚C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, SRA=0</a:t>
            </a:r>
            <a:endParaRPr lang="cs-CZ" sz="1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100</a:t>
            </a:r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 dní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360530" y="5055924"/>
            <a:ext cx="13468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err="1">
                <a:solidFill>
                  <a:schemeClr val="accent1">
                    <a:lumMod val="50000"/>
                  </a:schemeClr>
                </a:solidFill>
              </a:rPr>
              <a:t>SRAd</a:t>
            </a:r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&gt;20 mm</a:t>
            </a:r>
          </a:p>
          <a:p>
            <a:pPr algn="ctr"/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6 dní</a:t>
            </a:r>
          </a:p>
        </p:txBody>
      </p:sp>
      <p:pic>
        <p:nvPicPr>
          <p:cNvPr id="24" name="Obrázek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192" y="1318904"/>
            <a:ext cx="1941115" cy="1372497"/>
          </a:xfrm>
          <a:prstGeom prst="rect">
            <a:avLst/>
          </a:prstGeom>
        </p:spPr>
      </p:pic>
      <p:pic>
        <p:nvPicPr>
          <p:cNvPr id="25" name="Obrázek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212" y="1318904"/>
            <a:ext cx="1941115" cy="1372497"/>
          </a:xfrm>
          <a:prstGeom prst="rect">
            <a:avLst/>
          </a:prstGeom>
        </p:spPr>
      </p:pic>
      <p:pic>
        <p:nvPicPr>
          <p:cNvPr id="26" name="Obrázek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707" y="1309825"/>
            <a:ext cx="1941115" cy="1372497"/>
          </a:xfrm>
          <a:prstGeom prst="rect">
            <a:avLst/>
          </a:prstGeom>
        </p:spPr>
      </p:pic>
      <p:pic>
        <p:nvPicPr>
          <p:cNvPr id="27" name="Obrázek 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202" y="1309826"/>
            <a:ext cx="1941115" cy="1372497"/>
          </a:xfrm>
          <a:prstGeom prst="rect">
            <a:avLst/>
          </a:prstGeom>
        </p:spPr>
      </p:pic>
      <p:pic>
        <p:nvPicPr>
          <p:cNvPr id="28" name="Obrázek 2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697" y="1318904"/>
            <a:ext cx="1941115" cy="1372497"/>
          </a:xfrm>
          <a:prstGeom prst="rect">
            <a:avLst/>
          </a:prstGeom>
        </p:spPr>
      </p:pic>
      <p:pic>
        <p:nvPicPr>
          <p:cNvPr id="29" name="Obrázek 2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822" y="2922521"/>
            <a:ext cx="1941115" cy="1372497"/>
          </a:xfrm>
          <a:prstGeom prst="rect">
            <a:avLst/>
          </a:prstGeom>
        </p:spPr>
      </p:pic>
      <p:pic>
        <p:nvPicPr>
          <p:cNvPr id="30" name="Obrázek 2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696" y="2922521"/>
            <a:ext cx="1941115" cy="1372497"/>
          </a:xfrm>
          <a:prstGeom prst="rect">
            <a:avLst/>
          </a:prstGeom>
        </p:spPr>
      </p:pic>
      <p:pic>
        <p:nvPicPr>
          <p:cNvPr id="31" name="Obrázek 3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191" y="2922521"/>
            <a:ext cx="1941115" cy="1372497"/>
          </a:xfrm>
          <a:prstGeom prst="rect">
            <a:avLst/>
          </a:prstGeom>
        </p:spPr>
      </p:pic>
      <p:pic>
        <p:nvPicPr>
          <p:cNvPr id="32" name="Obrázek 3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212" y="2922521"/>
            <a:ext cx="1941115" cy="1372497"/>
          </a:xfrm>
          <a:prstGeom prst="rect">
            <a:avLst/>
          </a:prstGeom>
        </p:spPr>
      </p:pic>
      <p:pic>
        <p:nvPicPr>
          <p:cNvPr id="33" name="Obrázek 3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327" y="2922521"/>
            <a:ext cx="1941115" cy="1372497"/>
          </a:xfrm>
          <a:prstGeom prst="rect">
            <a:avLst/>
          </a:prstGeom>
        </p:spPr>
      </p:pic>
      <p:pic>
        <p:nvPicPr>
          <p:cNvPr id="35" name="Obrázek 3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212" y="4631287"/>
            <a:ext cx="1941115" cy="1372497"/>
          </a:xfrm>
          <a:prstGeom prst="rect">
            <a:avLst/>
          </a:prstGeom>
        </p:spPr>
      </p:pic>
      <p:pic>
        <p:nvPicPr>
          <p:cNvPr id="36" name="Obrázek 3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706" y="4663560"/>
            <a:ext cx="1941115" cy="1372497"/>
          </a:xfrm>
          <a:prstGeom prst="rect">
            <a:avLst/>
          </a:prstGeom>
        </p:spPr>
      </p:pic>
      <p:pic>
        <p:nvPicPr>
          <p:cNvPr id="37" name="Obrázek 3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198" y="4663560"/>
            <a:ext cx="1941115" cy="1372497"/>
          </a:xfrm>
          <a:prstGeom prst="rect">
            <a:avLst/>
          </a:prstGeom>
        </p:spPr>
      </p:pic>
      <p:pic>
        <p:nvPicPr>
          <p:cNvPr id="38" name="Obrázek 3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695" y="4663560"/>
            <a:ext cx="1941115" cy="1372497"/>
          </a:xfrm>
          <a:prstGeom prst="rect">
            <a:avLst/>
          </a:prstGeom>
        </p:spPr>
      </p:pic>
      <p:pic>
        <p:nvPicPr>
          <p:cNvPr id="7" name="Obrázek 6" descr="Obsah obrázku Písmo, text, logo, Grafika&#10;&#10;Popis byl vytvořen automaticky">
            <a:extLst>
              <a:ext uri="{FF2B5EF4-FFF2-40B4-BE49-F238E27FC236}">
                <a16:creationId xmlns:a16="http://schemas.microsoft.com/office/drawing/2014/main" id="{27B68E0D-CE3A-2A48-F70B-2096D73BEE7A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720"/>
            <a:ext cx="2850189" cy="1516301"/>
          </a:xfrm>
          <a:prstGeom prst="rect">
            <a:avLst/>
          </a:prstGeom>
        </p:spPr>
      </p:pic>
      <p:sp>
        <p:nvSpPr>
          <p:cNvPr id="23" name="TextovéPole 22"/>
          <p:cNvSpPr txBox="1"/>
          <p:nvPr/>
        </p:nvSpPr>
        <p:spPr>
          <a:xfrm>
            <a:off x="1988288" y="898945"/>
            <a:ext cx="100373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           1991–2020                       2021–2040                      2041–2060                      2061–2080                     2081–2100</a:t>
            </a:r>
          </a:p>
        </p:txBody>
      </p:sp>
      <p:graphicFrame>
        <p:nvGraphicFramePr>
          <p:cNvPr id="8" name="Zástupný symbol pro obsah 3">
            <a:extLst>
              <a:ext uri="{FF2B5EF4-FFF2-40B4-BE49-F238E27FC236}">
                <a16:creationId xmlns:a16="http://schemas.microsoft.com/office/drawing/2014/main" id="{A14F900A-67C2-9718-213C-8104EA7E1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416797"/>
              </p:ext>
            </p:extLst>
          </p:nvPr>
        </p:nvGraphicFramePr>
        <p:xfrm>
          <a:off x="2258903" y="6039479"/>
          <a:ext cx="785890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212">
                  <a:extLst>
                    <a:ext uri="{9D8B030D-6E8A-4147-A177-3AD203B41FA5}">
                      <a16:colId xmlns:a16="http://schemas.microsoft.com/office/drawing/2014/main" val="2683233439"/>
                    </a:ext>
                  </a:extLst>
                </a:gridCol>
                <a:gridCol w="3980060">
                  <a:extLst>
                    <a:ext uri="{9D8B030D-6E8A-4147-A177-3AD203B41FA5}">
                      <a16:colId xmlns:a16="http://schemas.microsoft.com/office/drawing/2014/main" val="3979437632"/>
                    </a:ext>
                  </a:extLst>
                </a:gridCol>
                <a:gridCol w="2619635">
                  <a:extLst>
                    <a:ext uri="{9D8B030D-6E8A-4147-A177-3AD203B41FA5}">
                      <a16:colId xmlns:a16="http://schemas.microsoft.com/office/drawing/2014/main" val="3071332518"/>
                    </a:ext>
                  </a:extLst>
                </a:gridCol>
              </a:tblGrid>
              <a:tr h="121442">
                <a:tc>
                  <a:txBody>
                    <a:bodyPr/>
                    <a:lstStyle/>
                    <a:p>
                      <a:pPr algn="ctr"/>
                      <a:r>
                        <a:rPr lang="cs-CZ" sz="600" dirty="0"/>
                        <a:t>Riziko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600" dirty="0"/>
                        <a:t>Definice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600" dirty="0"/>
                        <a:t>Limitní hodnota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0217388"/>
                  </a:ext>
                </a:extLst>
              </a:tr>
              <a:tr h="121442">
                <a:tc>
                  <a:txBody>
                    <a:bodyPr/>
                    <a:lstStyle/>
                    <a:p>
                      <a:pPr algn="ctr"/>
                      <a:r>
                        <a:rPr lang="cs-CZ" sz="600" dirty="0"/>
                        <a:t>Sucho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600" dirty="0"/>
                        <a:t>Denní maximální teplota ve vegetačním období duben-říjen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600" dirty="0"/>
                        <a:t>Průměr nad 21 °C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6250573"/>
                  </a:ext>
                </a:extLst>
              </a:tr>
              <a:tr h="121442">
                <a:tc>
                  <a:txBody>
                    <a:bodyPr/>
                    <a:lstStyle/>
                    <a:p>
                      <a:pPr algn="ctr"/>
                      <a:endParaRPr lang="cs-CZ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600" dirty="0"/>
                        <a:t>Počet dní bez srážek (SRA=0) při TMI &gt; 5°C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600" dirty="0"/>
                        <a:t>100 dní / rok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1394605"/>
                  </a:ext>
                </a:extLst>
              </a:tr>
              <a:tr h="121442">
                <a:tc>
                  <a:txBody>
                    <a:bodyPr/>
                    <a:lstStyle/>
                    <a:p>
                      <a:pPr algn="ctr"/>
                      <a:r>
                        <a:rPr lang="cs-CZ" sz="600" dirty="0"/>
                        <a:t>Přívalové deště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600" dirty="0"/>
                        <a:t>Počet dní v roce s denními srážkami ≥ 20 mm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600" dirty="0"/>
                        <a:t>6 dní / rok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1153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57310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4.pptx" id="{2E59F4EE-3FC2-45CA-9C1A-72C156A39A0F}" vid="{72B78065-58E1-4ECC-BBC6-C79A1A462F03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PERUN-Prezentace-2</Template>
  <TotalTime>1991</TotalTime>
  <Words>163</Words>
  <Application>Microsoft Macintosh PowerPoint</Application>
  <PresentationFormat>Širokoúhlá obrazovka</PresentationFormat>
  <Paragraphs>35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Motiv Office</vt:lpstr>
      <vt:lpstr>Limity pro vybrané kategorie rizika</vt:lpstr>
      <vt:lpstr>Sucho x Přívalový déšť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 TOLASZ, RNDr. Ph.D.</dc:creator>
  <cp:lastModifiedBy>Mark Rieder</cp:lastModifiedBy>
  <cp:revision>100</cp:revision>
  <dcterms:created xsi:type="dcterms:W3CDTF">2021-08-31T05:27:57Z</dcterms:created>
  <dcterms:modified xsi:type="dcterms:W3CDTF">2023-11-20T19:28:14Z</dcterms:modified>
</cp:coreProperties>
</file>